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5" r:id="rId10"/>
    <p:sldId id="265" r:id="rId11"/>
    <p:sldId id="266" r:id="rId12"/>
    <p:sldId id="267" r:id="rId13"/>
    <p:sldId id="268" r:id="rId14"/>
    <p:sldId id="269" r:id="rId15"/>
    <p:sldId id="270" r:id="rId16"/>
    <p:sldId id="286" r:id="rId17"/>
    <p:sldId id="287" r:id="rId18"/>
    <p:sldId id="289" r:id="rId19"/>
    <p:sldId id="288" r:id="rId20"/>
    <p:sldId id="28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74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/>
    </p:cSldViewPr>
  </p:slideViewPr>
  <p:outlineViewPr>
    <p:cViewPr>
      <p:scale>
        <a:sx n="33" d="100"/>
        <a:sy n="33" d="100"/>
      </p:scale>
      <p:origin x="0" y="-32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E00F9-C11B-4894-AFDF-3C5BCDE8A8B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58090-07EA-440C-92A6-0F6138834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09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44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25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allows referencing other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URLconfs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Whenever Django encounters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chops off whatever part of the URL matched up to that point and sends the remaining string to the included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URLconf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further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5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allows referencing other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URLconfs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Whenever Django encounters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chops off whatever part of the URL matched up to that point and sends the remaining string to the included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URLconf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further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is passed four arguments, two required: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two optional: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kwargs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9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4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IS CASE SENSITIVE DO NOT FORGET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5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-admin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Django’s command-line utility for administrative tasks. This document outlines all it can do.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58090-07EA-440C-92A6-0F6138834D9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1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manage.py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automatically created in each Django project. It does the same thing as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-admin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also sets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DJANGO_SETTINGS_MODULE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environment variable so that it points to your project’s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settings.py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file. It is a specification that describes how a web server communicates with web applications, and how web applications can be chained together to process one request.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58090-07EA-440C-92A6-0F6138834D9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779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58090-07EA-440C-92A6-0F6138834D9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55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apps can live anywhere on your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path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we’ll create our app right next to our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manage.py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so that it can be imported as its own top-level module, rather than a submodule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50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3F9C-2022-4260-A28F-BF70A548CF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04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4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11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7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30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740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10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98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85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7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26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D30CE-9311-4743-BD65-DF7BE97BDF97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C3A56-8B68-4C75-938C-3F4B28F3E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2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shynov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2263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Berlin Sans FB" panose="020E0602020502020306" pitchFamily="34" charset="0"/>
              </a:rPr>
              <a:t>Designing Applications in Python</a:t>
            </a: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51175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Berlin Sans FB" panose="020E0602020502020306" pitchFamily="34" charset="0"/>
              </a:rPr>
              <a:t>Lecture </a:t>
            </a:r>
            <a:r>
              <a:rPr lang="en-US" sz="4800" dirty="0" smtClean="0">
                <a:latin typeface="Berlin Sans FB" panose="020E0602020502020306" pitchFamily="34" charset="0"/>
              </a:rPr>
              <a:t>8 </a:t>
            </a:r>
            <a:r>
              <a:rPr lang="en-US" sz="4800" dirty="0" smtClean="0">
                <a:latin typeface="Berlin Sans FB" panose="020E0602020502020306" pitchFamily="34" charset="0"/>
              </a:rPr>
              <a:t>– Django app dev part </a:t>
            </a:r>
            <a:r>
              <a:rPr lang="en-US" sz="4800" dirty="0" smtClean="0">
                <a:latin typeface="Berlin Sans FB" panose="020E0602020502020306" pitchFamily="34" charset="0"/>
              </a:rPr>
              <a:t>2</a:t>
            </a:r>
            <a:endParaRPr lang="en-US" sz="4800" dirty="0" smtClean="0">
              <a:latin typeface="Berlin Sans FB" panose="020E0602020502020306" pitchFamily="34" charset="0"/>
            </a:endParaRPr>
          </a:p>
          <a:p>
            <a:endParaRPr lang="en-US" sz="4800" dirty="0" smtClean="0">
              <a:latin typeface="Berlin Sans FB" panose="020E0602020502020306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92070" y="4684711"/>
            <a:ext cx="463460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Berlin Sans FB" panose="020E0602020502020306" pitchFamily="34" charset="0"/>
              </a:rPr>
              <a:t>Shynggys</a:t>
            </a:r>
            <a:r>
              <a:rPr lang="en-US" sz="2800" dirty="0" smtClean="0">
                <a:latin typeface="Berlin Sans FB" panose="020E0602020502020306" pitchFamily="34" charset="0"/>
              </a:rPr>
              <a:t> </a:t>
            </a:r>
            <a:r>
              <a:rPr lang="en-US" sz="2800" dirty="0" err="1" smtClean="0">
                <a:latin typeface="Berlin Sans FB" panose="020E0602020502020306" pitchFamily="34" charset="0"/>
              </a:rPr>
              <a:t>Kairatuly</a:t>
            </a:r>
            <a:r>
              <a:rPr lang="en-US" sz="2800" dirty="0" smtClean="0">
                <a:latin typeface="Berlin Sans FB" panose="020E0602020502020306" pitchFamily="34" charset="0"/>
              </a:rPr>
              <a:t> </a:t>
            </a:r>
            <a:r>
              <a:rPr lang="en-US" sz="2800" dirty="0" err="1" smtClean="0">
                <a:latin typeface="Berlin Sans FB" panose="020E0602020502020306" pitchFamily="34" charset="0"/>
              </a:rPr>
              <a:t>Alshynov</a:t>
            </a:r>
            <a:endParaRPr lang="en-US" sz="2800" dirty="0" smtClean="0">
              <a:latin typeface="Berlin Sans FB" panose="020E0602020502020306" pitchFamily="34" charset="0"/>
            </a:endParaRPr>
          </a:p>
          <a:p>
            <a:r>
              <a:rPr lang="en-US" sz="2800" dirty="0" smtClean="0">
                <a:latin typeface="Berlin Sans FB" panose="020E0602020502020306" pitchFamily="34" charset="0"/>
              </a:rPr>
              <a:t>MSc in IT</a:t>
            </a:r>
          </a:p>
          <a:p>
            <a:r>
              <a:rPr lang="en-US" sz="2800" dirty="0" smtClean="0">
                <a:latin typeface="Berlin Sans FB" panose="020E0602020502020306" pitchFamily="34" charset="0"/>
                <a:hlinkClick r:id="rId3"/>
              </a:rPr>
              <a:t>alshynov@gmail.com</a:t>
            </a:r>
            <a:endParaRPr lang="en-US" sz="2800" dirty="0" smtClean="0">
              <a:latin typeface="Berlin Sans FB" panose="020E0602020502020306" pitchFamily="34" charset="0"/>
            </a:endParaRPr>
          </a:p>
          <a:p>
            <a:r>
              <a:rPr lang="en-US" sz="2800" dirty="0" smtClean="0">
                <a:latin typeface="Berlin Sans FB" panose="020E0602020502020306" pitchFamily="34" charset="0"/>
              </a:rPr>
              <a:t>CE&amp;T department, Room 409</a:t>
            </a:r>
            <a:endParaRPr lang="en-US" sz="28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2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Better views – HTML page(s)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i="1" smtClean="0">
              <a:solidFill>
                <a:srgbClr val="222222"/>
              </a:solidFill>
              <a:latin typeface="Berlin Sans FB" panose="020E0602020502020306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i="1" dirty="0" smtClean="0">
              <a:solidFill>
                <a:srgbClr val="222222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29352" y="1613763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Berlin Sans FB" panose="020E0602020502020306" pitchFamily="34" charset="0"/>
              </a:rPr>
              <a:t>Index.html</a:t>
            </a:r>
            <a:endParaRPr lang="ru-RU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4038" y="2333475"/>
            <a:ext cx="5643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Views – Using </a:t>
            </a:r>
            <a:r>
              <a:rPr lang="en-US" dirty="0" err="1" smtClean="0">
                <a:solidFill>
                  <a:srgbClr val="C00000"/>
                </a:solidFill>
                <a:latin typeface="Berlin Sans FB" panose="020E0602020502020306" pitchFamily="34" charset="0"/>
              </a:rPr>
              <a:t>loader.get_template</a:t>
            </a:r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()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4571"/>
            <a:ext cx="10515600" cy="33912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120877"/>
            <a:ext cx="184731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3938" y="1690688"/>
            <a:ext cx="2884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Berlin Sans FB" panose="020E0602020502020306" pitchFamily="34" charset="0"/>
              </a:rPr>
              <a:t>New index view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095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Shortcut: r</a:t>
            </a:r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ender()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38601"/>
            <a:ext cx="10515600" cy="2325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3938" y="1690688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Berlin Sans FB" panose="020E0602020502020306" pitchFamily="34" charset="0"/>
              </a:rPr>
              <a:t>Final index view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004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PNF 404 – using Http404()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3450" y="2782094"/>
            <a:ext cx="10325100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4272" y="1944003"/>
            <a:ext cx="4663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a</a:t>
            </a:r>
            <a:r>
              <a:rPr lang="en-US" sz="3200" dirty="0" smtClean="0">
                <a:latin typeface="Berlin Sans FB" panose="020E0602020502020306" pitchFamily="34" charset="0"/>
              </a:rPr>
              <a:t>rticle view using Http404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023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Shortcut: get_object_or_404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0312" y="1944003"/>
            <a:ext cx="50513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a</a:t>
            </a:r>
            <a:r>
              <a:rPr lang="en-US" sz="3200" dirty="0" smtClean="0">
                <a:latin typeface="Berlin Sans FB" panose="020E0602020502020306" pitchFamily="34" charset="0"/>
              </a:rPr>
              <a:t>rticle view using</a:t>
            </a:r>
          </a:p>
          <a:p>
            <a:pPr algn="ctr"/>
            <a:r>
              <a:rPr lang="en-US" sz="3200" dirty="0">
                <a:latin typeface="Berlin Sans FB" panose="020E0602020502020306" pitchFamily="34" charset="0"/>
              </a:rPr>
              <a:t>g</a:t>
            </a:r>
            <a:r>
              <a:rPr lang="en-US" sz="3200" dirty="0" smtClean="0">
                <a:latin typeface="Berlin Sans FB" panose="020E0602020502020306" pitchFamily="34" charset="0"/>
              </a:rPr>
              <a:t>et_object_or_404() shortcut</a:t>
            </a:r>
            <a:endParaRPr lang="ru-RU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0175" y="3274536"/>
            <a:ext cx="93916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3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Berlin Sans FB" panose="020E0602020502020306" pitchFamily="34" charset="0"/>
              </a:rPr>
              <a:t>a</a:t>
            </a:r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rticle.html page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8595" y="1576141"/>
            <a:ext cx="5228161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414" y="2774320"/>
            <a:ext cx="6288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erlin Sans FB" panose="020E0602020502020306" pitchFamily="34" charset="0"/>
              </a:rPr>
              <a:t>article.html file was created inside of </a:t>
            </a:r>
            <a:r>
              <a:rPr lang="en-US" sz="3200" dirty="0" err="1" smtClean="0">
                <a:latin typeface="Berlin Sans FB" panose="020E0602020502020306" pitchFamily="34" charset="0"/>
              </a:rPr>
              <a:t>myFirstApp</a:t>
            </a:r>
            <a:r>
              <a:rPr lang="en-US" sz="3200" dirty="0" smtClean="0">
                <a:latin typeface="Berlin Sans FB" panose="020E0602020502020306" pitchFamily="34" charset="0"/>
              </a:rPr>
              <a:t>/templates/</a:t>
            </a:r>
            <a:r>
              <a:rPr lang="en-US" sz="3200" dirty="0" err="1" smtClean="0">
                <a:latin typeface="Berlin Sans FB" panose="020E0602020502020306" pitchFamily="34" charset="0"/>
              </a:rPr>
              <a:t>myFirstApp</a:t>
            </a:r>
            <a:r>
              <a:rPr lang="en-US" sz="3200" dirty="0" smtClean="0">
                <a:latin typeface="Berlin Sans FB" panose="020E0602020502020306" pitchFamily="34" charset="0"/>
              </a:rPr>
              <a:t>/article.html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522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Getting rid of hardcoded links to other pages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7296" y="2391062"/>
            <a:ext cx="707740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8011" y="1806287"/>
            <a:ext cx="385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erlin Sans FB" panose="020E0602020502020306" pitchFamily="34" charset="0"/>
              </a:rPr>
              <a:t>New index.html page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894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C00000"/>
                </a:solidFill>
                <a:latin typeface="Berlin Sans FB" panose="020E0602020502020306" pitchFamily="34" charset="0"/>
              </a:rPr>
              <a:t>Namespaceing</a:t>
            </a:r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 URL names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8222" y="2309101"/>
            <a:ext cx="7555555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8010" y="1690688"/>
            <a:ext cx="385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erlin Sans FB" panose="020E0602020502020306" pitchFamily="34" charset="0"/>
              </a:rPr>
              <a:t>Final index.html page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443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724551" y="0"/>
            <a:ext cx="3967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Summary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83719" y="1325563"/>
            <a:ext cx="10946463" cy="524149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Berlin Sans FB" panose="020E0602020502020306" pitchFamily="34" charset="0"/>
              </a:rPr>
              <a:t>If you do not keep up, then try to do so</a:t>
            </a:r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</a:t>
            </a:r>
            <a:endParaRPr lang="en-US" dirty="0" smtClean="0">
              <a:latin typeface="Berlin Sans FB" panose="020E0602020502020306" pitchFamily="34" charset="0"/>
            </a:endParaRPr>
          </a:p>
        </p:txBody>
      </p:sp>
      <p:pic>
        <p:nvPicPr>
          <p:cNvPr id="1026" name="Picture 2" descr="Картинки по запросу &quot;keep up gif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529" y="2651126"/>
            <a:ext cx="5457815" cy="3274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11529" y="13851"/>
            <a:ext cx="9490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Some demo so far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83719" y="1325563"/>
            <a:ext cx="10946463" cy="5241492"/>
          </a:xfrm>
        </p:spPr>
        <p:txBody>
          <a:bodyPr>
            <a:normAutofit/>
          </a:bodyPr>
          <a:lstStyle/>
          <a:p>
            <a:pPr algn="ctr"/>
            <a:endParaRPr lang="en-US" dirty="0" smtClean="0">
              <a:latin typeface="Berlin Sans FB" panose="020E0602020502020306" pitchFamily="34" charset="0"/>
            </a:endParaRPr>
          </a:p>
          <a:p>
            <a:pPr algn="ctr"/>
            <a:endParaRPr lang="en-US" dirty="0">
              <a:latin typeface="Berlin Sans FB" panose="020E0602020502020306" pitchFamily="34" charset="0"/>
            </a:endParaRPr>
          </a:p>
          <a:p>
            <a:pPr algn="ctr"/>
            <a:endParaRPr lang="en-US" dirty="0" smtClean="0">
              <a:latin typeface="Berlin Sans FB" panose="020E0602020502020306" pitchFamily="34" charset="0"/>
            </a:endParaRPr>
          </a:p>
          <a:p>
            <a:pPr algn="ctr"/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sz="5400" dirty="0" smtClean="0">
                <a:solidFill>
                  <a:srgbClr val="00B050"/>
                </a:solidFill>
                <a:latin typeface="Berlin Sans FB" panose="020E0602020502020306" pitchFamily="34" charset="0"/>
              </a:rPr>
              <a:t>MAKE SUPER SERIOUS FACES</a:t>
            </a:r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</a:t>
            </a:r>
            <a:endParaRPr lang="en-US" dirty="0" smtClean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64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Objectives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App Overview</a:t>
            </a:r>
            <a:endParaRPr lang="en-US" dirty="0" smtClean="0">
              <a:latin typeface="Berlin Sans FB" panose="020E0602020502020306" pitchFamily="34" charset="0"/>
            </a:endParaRPr>
          </a:p>
          <a:p>
            <a:r>
              <a:rPr lang="en-US" dirty="0" smtClean="0">
                <a:latin typeface="Berlin Sans FB" panose="020E0602020502020306" pitchFamily="34" charset="0"/>
              </a:rPr>
              <a:t>Views</a:t>
            </a:r>
            <a:endParaRPr lang="en-US" dirty="0" smtClean="0">
              <a:latin typeface="Berlin Sans FB" panose="020E0602020502020306" pitchFamily="34" charset="0"/>
            </a:endParaRPr>
          </a:p>
          <a:p>
            <a:pPr lvl="1"/>
            <a:r>
              <a:rPr lang="en-US" dirty="0" smtClean="0">
                <a:latin typeface="Berlin Sans FB" panose="020E0602020502020306" pitchFamily="34" charset="0"/>
              </a:rPr>
              <a:t>Views with actions</a:t>
            </a:r>
          </a:p>
          <a:p>
            <a:pPr lvl="2"/>
            <a:r>
              <a:rPr lang="en-US" dirty="0" smtClean="0">
                <a:latin typeface="Berlin Sans FB" panose="020E0602020502020306" pitchFamily="34" charset="0"/>
              </a:rPr>
              <a:t>render() shortcut</a:t>
            </a:r>
            <a:endParaRPr lang="en-US" dirty="0" smtClean="0">
              <a:latin typeface="Berlin Sans FB" panose="020E0602020502020306" pitchFamily="34" charset="0"/>
            </a:endParaRPr>
          </a:p>
          <a:p>
            <a:pPr lvl="1"/>
            <a:r>
              <a:rPr lang="en-US" dirty="0" smtClean="0">
                <a:latin typeface="Berlin Sans FB" panose="020E0602020502020306" pitchFamily="34" charset="0"/>
              </a:rPr>
              <a:t>Raising 404 Error</a:t>
            </a:r>
          </a:p>
          <a:p>
            <a:pPr lvl="2"/>
            <a:r>
              <a:rPr lang="en-US" dirty="0" smtClean="0">
                <a:latin typeface="Berlin Sans FB" panose="020E0602020502020306" pitchFamily="34" charset="0"/>
              </a:rPr>
              <a:t>get_object_or_404() shortcut</a:t>
            </a:r>
            <a:endParaRPr lang="en-US" dirty="0" smtClean="0">
              <a:latin typeface="Berlin Sans FB" panose="020E0602020502020306" pitchFamily="34" charset="0"/>
            </a:endParaRPr>
          </a:p>
          <a:p>
            <a:r>
              <a:rPr lang="en-US" dirty="0" smtClean="0">
                <a:latin typeface="Berlin Sans FB" panose="020E0602020502020306" pitchFamily="34" charset="0"/>
              </a:rPr>
              <a:t>Template System</a:t>
            </a:r>
          </a:p>
          <a:p>
            <a:pPr lvl="1"/>
            <a:r>
              <a:rPr lang="en-US" dirty="0" smtClean="0">
                <a:latin typeface="Berlin Sans FB" panose="020E0602020502020306" pitchFamily="34" charset="0"/>
              </a:rPr>
              <a:t>Removing static responses</a:t>
            </a:r>
            <a:endParaRPr lang="en-US" dirty="0" smtClean="0">
              <a:latin typeface="Berlin Sans FB" panose="020E0602020502020306" pitchFamily="34" charset="0"/>
            </a:endParaRPr>
          </a:p>
          <a:p>
            <a:r>
              <a:rPr lang="en-US" dirty="0" err="1" smtClean="0">
                <a:latin typeface="Berlin Sans FB" panose="020E0602020502020306" pitchFamily="34" charset="0"/>
              </a:rPr>
              <a:t>Namespacing</a:t>
            </a:r>
            <a:r>
              <a:rPr lang="en-US" dirty="0" smtClean="0">
                <a:latin typeface="Berlin Sans FB" panose="020E0602020502020306" pitchFamily="34" charset="0"/>
              </a:rPr>
              <a:t> </a:t>
            </a:r>
            <a:r>
              <a:rPr lang="en-US" smtClean="0">
                <a:latin typeface="Berlin Sans FB" panose="020E0602020502020306" pitchFamily="34" charset="0"/>
              </a:rPr>
              <a:t>URL names</a:t>
            </a:r>
            <a:endParaRPr lang="en-US" dirty="0" smtClean="0">
              <a:latin typeface="Berlin Sans FB" panose="020E0602020502020306" pitchFamily="34" charset="0"/>
            </a:endParaRPr>
          </a:p>
          <a:p>
            <a:pPr lvl="1"/>
            <a:endParaRPr lang="en-US" dirty="0" smtClean="0">
              <a:latin typeface="Berlin Sans FB" panose="020E0602020502020306" pitchFamily="34" charset="0"/>
            </a:endParaRPr>
          </a:p>
          <a:p>
            <a:endParaRPr lang="en-US" dirty="0" smtClean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US" dirty="0" smtClean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6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Thank you for your attention!</a:t>
            </a:r>
            <a:b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</a:br>
            <a:endParaRPr lang="en-US" sz="1800" strike="sngStrike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Berlin Sans FB" panose="020E0602020502020306" pitchFamily="34" charset="0"/>
            </a:endParaRPr>
          </a:p>
          <a:p>
            <a:endParaRPr lang="en-US" dirty="0">
              <a:latin typeface="Berlin Sans FB" panose="020E0602020502020306" pitchFamily="34" charset="0"/>
            </a:endParaRPr>
          </a:p>
          <a:p>
            <a:endParaRPr lang="en-US" dirty="0" smtClean="0">
              <a:latin typeface="Berlin Sans FB" panose="020E0602020502020306" pitchFamily="34" charset="0"/>
            </a:endParaRPr>
          </a:p>
          <a:p>
            <a:pPr algn="ctr"/>
            <a:endParaRPr lang="en-US" b="1" i="1" u="sng" dirty="0">
              <a:solidFill>
                <a:srgbClr val="FF0000"/>
              </a:solidFill>
              <a:latin typeface="Berlin Sans FB" panose="020E0602020502020306" pitchFamily="34" charset="0"/>
            </a:endParaRPr>
          </a:p>
          <a:p>
            <a:pPr algn="ctr"/>
            <a:endParaRPr lang="en-US" b="1" i="1" u="sng" dirty="0" smtClean="0">
              <a:solidFill>
                <a:srgbClr val="FF0000"/>
              </a:solidFill>
              <a:latin typeface="Berlin Sans FB" panose="020E0602020502020306" pitchFamily="34" charset="0"/>
            </a:endParaRPr>
          </a:p>
          <a:p>
            <a:pPr algn="ctr"/>
            <a:endParaRPr lang="en-US" b="1" i="1" u="sng" dirty="0">
              <a:solidFill>
                <a:srgbClr val="FF0000"/>
              </a:solidFill>
              <a:latin typeface="Berlin Sans FB" panose="020E0602020502020306" pitchFamily="34" charset="0"/>
            </a:endParaRPr>
          </a:p>
          <a:p>
            <a:pPr algn="ctr"/>
            <a:endParaRPr lang="en-US" b="1" i="1" u="sng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7313" y="1562590"/>
            <a:ext cx="35573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u="sng" dirty="0" smtClean="0">
                <a:solidFill>
                  <a:srgbClr val="0070C0"/>
                </a:solidFill>
                <a:latin typeface="Berlin Sans FB" panose="020E0602020502020306" pitchFamily="34" charset="0"/>
              </a:rPr>
              <a:t>Python is </a:t>
            </a:r>
            <a:r>
              <a:rPr lang="en-US" sz="2800" i="1" u="sng" dirty="0" smtClean="0">
                <a:solidFill>
                  <a:srgbClr val="0070C0"/>
                </a:solidFill>
                <a:latin typeface="Berlin Sans FB" panose="020E0602020502020306" pitchFamily="34" charset="0"/>
              </a:rPr>
              <a:t>about web</a:t>
            </a:r>
            <a:r>
              <a:rPr lang="en-US" sz="2800" i="1" u="sng" dirty="0" smtClean="0">
                <a:solidFill>
                  <a:srgbClr val="0070C0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</a:t>
            </a:r>
            <a:endParaRPr lang="en-US" sz="2800" i="1" u="sng" dirty="0">
              <a:solidFill>
                <a:srgbClr val="0070C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2050" name="Picture 2" descr="Картинки по запросу &quot;world wide web gif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36" y="2304946"/>
            <a:ext cx="6502127" cy="3652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1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Learning outcomes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Berlin Sans FB" panose="020E0602020502020306" pitchFamily="34" charset="0"/>
              </a:rPr>
              <a:t>If someone is still reading these slides with learning outcomes then you are great!</a:t>
            </a:r>
          </a:p>
          <a:p>
            <a:pPr lvl="1"/>
            <a:r>
              <a:rPr lang="en-US" dirty="0" smtClean="0">
                <a:latin typeface="Berlin Sans FB" panose="020E0602020502020306" pitchFamily="34" charset="0"/>
              </a:rPr>
              <a:t>You will improve your skills from previous lecture!</a:t>
            </a:r>
          </a:p>
          <a:p>
            <a:pPr lvl="1"/>
            <a:endParaRPr lang="en-US" dirty="0" smtClean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7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App Overview – What do we have now?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0384" y="1825625"/>
            <a:ext cx="8111232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8003" y="4183117"/>
            <a:ext cx="409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Main Page / Index Page / Welcome page</a:t>
            </a:r>
          </a:p>
          <a:p>
            <a:r>
              <a:rPr lang="en-US" dirty="0">
                <a:latin typeface="Berlin Sans FB" panose="020E0602020502020306" pitchFamily="34" charset="0"/>
              </a:rPr>
              <a:t>	</a:t>
            </a:r>
            <a:r>
              <a:rPr lang="en-US" dirty="0" smtClean="0">
                <a:latin typeface="Berlin Sans FB" panose="020E0602020502020306" pitchFamily="34" charset="0"/>
              </a:rPr>
              <a:t>/Salary Page 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68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App Overview – What do we have now?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0384" y="2235529"/>
            <a:ext cx="8111232" cy="4351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8666" y="322883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Admin Page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30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What are we going to build? </a:t>
            </a:r>
            <a:r>
              <a:rPr lang="en-US" sz="1400" strike="sngStrike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(Not for sure)</a:t>
            </a:r>
            <a:endParaRPr lang="en-US" strike="sngStrike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Home Page</a:t>
            </a:r>
            <a:r>
              <a:rPr lang="en-US" i="1" dirty="0" smtClean="0">
                <a:latin typeface="Berlin Sans FB" panose="020E0602020502020306" pitchFamily="34" charset="0"/>
              </a:rPr>
              <a:t> </a:t>
            </a:r>
            <a:r>
              <a:rPr lang="en-US" dirty="0" smtClean="0">
                <a:latin typeface="Berlin Sans FB" panose="020E0602020502020306" pitchFamily="34" charset="0"/>
              </a:rPr>
              <a:t>–</a:t>
            </a:r>
            <a:r>
              <a:rPr lang="en-US" i="1" dirty="0" smtClean="0">
                <a:latin typeface="Berlin Sans FB" panose="020E0602020502020306" pitchFamily="34" charset="0"/>
              </a:rPr>
              <a:t> some welcome page where the main news will be placed.</a:t>
            </a:r>
          </a:p>
          <a:p>
            <a:r>
              <a:rPr lang="en-US" dirty="0" smtClean="0">
                <a:latin typeface="Berlin Sans FB" panose="020E0602020502020306" pitchFamily="34" charset="0"/>
              </a:rPr>
              <a:t>Detail(Article) Page – to read fully a </a:t>
            </a:r>
            <a:r>
              <a:rPr lang="en-US" dirty="0" smtClean="0">
                <a:latin typeface="Berlin Sans FB" panose="020E0602020502020306" pitchFamily="34" charset="0"/>
              </a:rPr>
              <a:t>chosen </a:t>
            </a:r>
            <a:r>
              <a:rPr lang="en-US" dirty="0" smtClean="0">
                <a:latin typeface="Berlin Sans FB" panose="020E0602020502020306" pitchFamily="34" charset="0"/>
              </a:rPr>
              <a:t>article</a:t>
            </a:r>
          </a:p>
          <a:p>
            <a:r>
              <a:rPr lang="en-US" dirty="0" smtClean="0">
                <a:latin typeface="Berlin Sans FB" panose="020E0602020502020306" pitchFamily="34" charset="0"/>
              </a:rPr>
              <a:t>Some simple searching engine – </a:t>
            </a:r>
            <a:r>
              <a:rPr lang="en-US" i="1" dirty="0" smtClean="0">
                <a:latin typeface="Berlin Sans FB" panose="020E0602020502020306" pitchFamily="34" charset="0"/>
              </a:rPr>
              <a:t>searching by article name, date or author (editor)</a:t>
            </a:r>
          </a:p>
          <a:p>
            <a:r>
              <a:rPr lang="en-US" dirty="0" smtClean="0">
                <a:latin typeface="Berlin Sans FB" panose="020E0602020502020306" pitchFamily="34" charset="0"/>
              </a:rPr>
              <a:t>Archive Page – this </a:t>
            </a:r>
            <a:r>
              <a:rPr lang="en-US" dirty="0" smtClean="0">
                <a:latin typeface="Berlin Sans FB" panose="020E0602020502020306" pitchFamily="34" charset="0"/>
              </a:rPr>
              <a:t>will be the storage of all our articles</a:t>
            </a:r>
          </a:p>
          <a:p>
            <a:r>
              <a:rPr lang="en-US" dirty="0" smtClean="0">
                <a:latin typeface="Berlin Sans FB" panose="020E0602020502020306" pitchFamily="34" charset="0"/>
              </a:rPr>
              <a:t>Comments part –</a:t>
            </a:r>
            <a:r>
              <a:rPr lang="en-US" i="1" dirty="0" smtClean="0">
                <a:latin typeface="Berlin Sans FB" panose="020E0602020502020306" pitchFamily="34" charset="0"/>
              </a:rPr>
              <a:t> to see the comments of people</a:t>
            </a:r>
          </a:p>
          <a:p>
            <a:endParaRPr lang="en-US" dirty="0" smtClean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5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  <a:ea typeface="Verdana" panose="020B0604030504040204" pitchFamily="34" charset="0"/>
              </a:rPr>
              <a:t>Views with action(s) – more views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  <a:ea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6642" y="1815114"/>
            <a:ext cx="7938715" cy="47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5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  <a:ea typeface="Verdana" panose="020B0604030504040204" pitchFamily="34" charset="0"/>
              </a:rPr>
              <a:t>More </a:t>
            </a:r>
            <a:r>
              <a:rPr lang="en-US" dirty="0" err="1" smtClean="0">
                <a:solidFill>
                  <a:srgbClr val="C00000"/>
                </a:solidFill>
                <a:latin typeface="Berlin Sans FB" panose="020E0602020502020306" pitchFamily="34" charset="0"/>
                <a:ea typeface="Verdana" panose="020B0604030504040204" pitchFamily="34" charset="0"/>
              </a:rPr>
              <a:t>urls</a:t>
            </a:r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  <a:ea typeface="Verdana" panose="020B0604030504040204" pitchFamily="34" charset="0"/>
              </a:rPr>
              <a:t> in urls.py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  <a:ea typeface="Verdan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7541" y="1815114"/>
            <a:ext cx="8396917" cy="488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1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Berlin Sans FB" panose="020E0602020502020306" pitchFamily="34" charset="0"/>
                <a:ea typeface="Verdana" panose="020B0604030504040204" pitchFamily="34" charset="0"/>
              </a:rPr>
              <a:t>Better views - </a:t>
            </a:r>
            <a:r>
              <a:rPr lang="en-US" dirty="0" err="1">
                <a:solidFill>
                  <a:srgbClr val="C00000"/>
                </a:solidFill>
                <a:latin typeface="Berlin Sans FB" panose="020E0602020502020306" pitchFamily="34" charset="0"/>
                <a:ea typeface="Verdana" panose="020B0604030504040204" pitchFamily="34" charset="0"/>
              </a:rPr>
              <a:t>N</a:t>
            </a:r>
            <a:r>
              <a:rPr lang="en-US" dirty="0" err="1" smtClean="0">
                <a:solidFill>
                  <a:srgbClr val="C00000"/>
                </a:solidFill>
                <a:latin typeface="Berlin Sans FB" panose="020E0602020502020306" pitchFamily="34" charset="0"/>
                <a:ea typeface="Verdana" panose="020B0604030504040204" pitchFamily="34" charset="0"/>
              </a:rPr>
              <a:t>amespacing</a:t>
            </a:r>
            <a:endParaRPr lang="en-US" dirty="0">
              <a:solidFill>
                <a:srgbClr val="C00000"/>
              </a:solidFill>
              <a:latin typeface="Berlin Sans FB" panose="020E0602020502020306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To create a better view with a real html templates you need to follow these steps:</a:t>
            </a:r>
          </a:p>
          <a:p>
            <a:pPr lvl="1"/>
            <a:r>
              <a:rPr lang="en-US" dirty="0" smtClean="0">
                <a:latin typeface="Berlin Sans FB" panose="020E0602020502020306" pitchFamily="34" charset="0"/>
              </a:rPr>
              <a:t>Create a “templates” folder inside of your </a:t>
            </a:r>
            <a:br>
              <a:rPr lang="en-US" dirty="0" smtClean="0">
                <a:latin typeface="Berlin Sans FB" panose="020E0602020502020306" pitchFamily="34" charset="0"/>
              </a:rPr>
            </a:br>
            <a:r>
              <a:rPr lang="en-US" dirty="0" smtClean="0">
                <a:latin typeface="Berlin Sans FB" panose="020E0602020502020306" pitchFamily="34" charset="0"/>
              </a:rPr>
              <a:t>application’s folder.</a:t>
            </a:r>
          </a:p>
          <a:p>
            <a:pPr lvl="1"/>
            <a:r>
              <a:rPr lang="en-US" dirty="0" smtClean="0">
                <a:latin typeface="Berlin Sans FB" panose="020E0602020502020306" pitchFamily="34" charset="0"/>
              </a:rPr>
              <a:t>Inside of this “templates” folder you need </a:t>
            </a:r>
            <a:br>
              <a:rPr lang="en-US" dirty="0" smtClean="0">
                <a:latin typeface="Berlin Sans FB" panose="020E0602020502020306" pitchFamily="34" charset="0"/>
              </a:rPr>
            </a:br>
            <a:r>
              <a:rPr lang="en-US" dirty="0" smtClean="0">
                <a:latin typeface="Berlin Sans FB" panose="020E0602020502020306" pitchFamily="34" charset="0"/>
              </a:rPr>
              <a:t>to create a folder that is identical by its name </a:t>
            </a:r>
            <a:br>
              <a:rPr lang="en-US" dirty="0" smtClean="0">
                <a:latin typeface="Berlin Sans FB" panose="020E0602020502020306" pitchFamily="34" charset="0"/>
              </a:rPr>
            </a:br>
            <a:r>
              <a:rPr lang="en-US" dirty="0" smtClean="0">
                <a:latin typeface="Berlin Sans FB" panose="020E0602020502020306" pitchFamily="34" charset="0"/>
              </a:rPr>
              <a:t>to your application’s folder.</a:t>
            </a:r>
          </a:p>
          <a:p>
            <a:pPr lvl="1"/>
            <a:r>
              <a:rPr lang="en-US" dirty="0" smtClean="0">
                <a:latin typeface="Berlin Sans FB" panose="020E0602020502020306" pitchFamily="34" charset="0"/>
              </a:rPr>
              <a:t>Finally, you need to create an html file (page) </a:t>
            </a:r>
            <a:br>
              <a:rPr lang="en-US" dirty="0" smtClean="0">
                <a:latin typeface="Berlin Sans FB" panose="020E0602020502020306" pitchFamily="34" charset="0"/>
              </a:rPr>
            </a:br>
            <a:r>
              <a:rPr lang="en-US" dirty="0" smtClean="0">
                <a:latin typeface="Berlin Sans FB" panose="020E0602020502020306" pitchFamily="34" charset="0"/>
              </a:rPr>
              <a:t>inside of a new app’s folder.</a:t>
            </a:r>
            <a:endParaRPr lang="en-US" dirty="0" smtClean="0">
              <a:latin typeface="Berlin Sans FB" panose="020E06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49" y="2361090"/>
            <a:ext cx="3349351" cy="42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354</Words>
  <Application>Microsoft Office PowerPoint</Application>
  <PresentationFormat>Widescreen</PresentationFormat>
  <Paragraphs>91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Berlin Sans FB</vt:lpstr>
      <vt:lpstr>Calibri</vt:lpstr>
      <vt:lpstr>Calibri Light</vt:lpstr>
      <vt:lpstr>Verdana</vt:lpstr>
      <vt:lpstr>Wingdings</vt:lpstr>
      <vt:lpstr>Office Theme</vt:lpstr>
      <vt:lpstr>Designing Applications in Python</vt:lpstr>
      <vt:lpstr>Objectives</vt:lpstr>
      <vt:lpstr>Learning outcomes</vt:lpstr>
      <vt:lpstr>App Overview – What do we have now?</vt:lpstr>
      <vt:lpstr>App Overview – What do we have now?</vt:lpstr>
      <vt:lpstr>What are we going to build? (Not for sure)</vt:lpstr>
      <vt:lpstr>Views with action(s) – more views</vt:lpstr>
      <vt:lpstr>More urls in urls.py</vt:lpstr>
      <vt:lpstr>Better views - Namespacing</vt:lpstr>
      <vt:lpstr>Better views – HTML page(s)</vt:lpstr>
      <vt:lpstr>Views – Using loader.get_template()</vt:lpstr>
      <vt:lpstr>Shortcut: render()</vt:lpstr>
      <vt:lpstr>PNF 404 – using Http404()</vt:lpstr>
      <vt:lpstr>Shortcut: get_object_or_404</vt:lpstr>
      <vt:lpstr>article.html page</vt:lpstr>
      <vt:lpstr>Getting rid of hardcoded links to other pages</vt:lpstr>
      <vt:lpstr>Namespaceing URL names</vt:lpstr>
      <vt:lpstr>PowerPoint Presentation</vt:lpstr>
      <vt:lpstr>PowerPoint Presentation</vt:lpstr>
      <vt:lpstr>Thank you for your attention!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Applications in Python</dc:title>
  <dc:creator>Shynggys Alshynov</dc:creator>
  <cp:lastModifiedBy>Shynggys Alshynov</cp:lastModifiedBy>
  <cp:revision>90</cp:revision>
  <dcterms:created xsi:type="dcterms:W3CDTF">2019-10-06T14:31:10Z</dcterms:created>
  <dcterms:modified xsi:type="dcterms:W3CDTF">2019-10-20T18:47:05Z</dcterms:modified>
</cp:coreProperties>
</file>